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1258" r:id="rId3"/>
    <p:sldId id="1253" r:id="rId4"/>
    <p:sldId id="1289" r:id="rId5"/>
    <p:sldId id="1288" r:id="rId6"/>
    <p:sldId id="1295" r:id="rId7"/>
    <p:sldId id="1260" r:id="rId8"/>
    <p:sldId id="1269" r:id="rId9"/>
    <p:sldId id="1271" r:id="rId10"/>
    <p:sldId id="1270" r:id="rId11"/>
    <p:sldId id="1263" r:id="rId12"/>
    <p:sldId id="1259" r:id="rId13"/>
    <p:sldId id="1293" r:id="rId14"/>
    <p:sldId id="1273" r:id="rId15"/>
    <p:sldId id="1274" r:id="rId16"/>
    <p:sldId id="1282" r:id="rId17"/>
    <p:sldId id="1284" r:id="rId18"/>
    <p:sldId id="1275" r:id="rId19"/>
    <p:sldId id="1286" r:id="rId20"/>
    <p:sldId id="1276" r:id="rId21"/>
    <p:sldId id="1287" r:id="rId22"/>
    <p:sldId id="1281" r:id="rId23"/>
    <p:sldId id="1290" r:id="rId24"/>
    <p:sldId id="1285" r:id="rId25"/>
    <p:sldId id="1279" r:id="rId26"/>
    <p:sldId id="1283" r:id="rId27"/>
    <p:sldId id="1291" r:id="rId28"/>
    <p:sldId id="1292" r:id="rId29"/>
    <p:sldId id="1277" r:id="rId30"/>
    <p:sldId id="1278" r:id="rId31"/>
    <p:sldId id="1294" r:id="rId32"/>
    <p:sldId id="1264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/>
        </p14:section>
        <p14:section name="進度統整" id="{9DD50ACF-4175-4751-9D6B-498445AED633}">
          <p14:sldIdLst/>
        </p14:section>
        <p14:section name="需求列表" id="{DE023DAD-9EED-426D-8EB3-17248E4D00C3}">
          <p14:sldIdLst>
            <p14:sldId id="1258"/>
          </p14:sldIdLst>
        </p14:section>
        <p14:section name="模組列表" id="{4734B755-1284-4D0A-BD14-DE31D9E9C0A3}">
          <p14:sldIdLst/>
        </p14:section>
        <p14:section name="系統分析" id="{9A21F2E2-4FC0-4A62-9703-93430BA9593A}">
          <p14:sldIdLst>
            <p14:sldId id="1253"/>
            <p14:sldId id="1289"/>
            <p14:sldId id="1288"/>
            <p14:sldId id="1295"/>
            <p14:sldId id="1260"/>
            <p14:sldId id="1269"/>
            <p14:sldId id="1271"/>
            <p14:sldId id="1270"/>
            <p14:sldId id="1263"/>
          </p14:sldIdLst>
        </p14:section>
        <p14:section name="專案架構" id="{1EBCE073-09FA-4CD3-BDCF-56A4EDB986FF}">
          <p14:sldIdLst>
            <p14:sldId id="1259"/>
            <p14:sldId id="1293"/>
            <p14:sldId id="1273"/>
            <p14:sldId id="1274"/>
            <p14:sldId id="1282"/>
            <p14:sldId id="1284"/>
            <p14:sldId id="1275"/>
            <p14:sldId id="1286"/>
            <p14:sldId id="1276"/>
            <p14:sldId id="1287"/>
            <p14:sldId id="1281"/>
            <p14:sldId id="1290"/>
            <p14:sldId id="1285"/>
            <p14:sldId id="1279"/>
            <p14:sldId id="1283"/>
            <p14:sldId id="1291"/>
            <p14:sldId id="1292"/>
            <p14:sldId id="1277"/>
            <p14:sldId id="1278"/>
          </p14:sldIdLst>
        </p14:section>
        <p14:section name="成果展示(2023/5/24)" id="{70DC3051-68F9-4DEC-9A31-AFAFBB0B0227}">
          <p14:sldIdLst>
            <p14:sldId id="1294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>
            <p14:sldId id="1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FF0000"/>
    <a:srgbClr val="0066FE"/>
    <a:srgbClr val="FFFFFF"/>
    <a:srgbClr val="7CAFDE"/>
    <a:srgbClr val="3886CC"/>
    <a:srgbClr val="66A2D8"/>
    <a:srgbClr val="FF6600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496" autoAdjust="0"/>
  </p:normalViewPr>
  <p:slideViewPr>
    <p:cSldViewPr snapToGrid="0">
      <p:cViewPr varScale="1">
        <p:scale>
          <a:sx n="78" d="100"/>
          <a:sy n="78" d="100"/>
        </p:scale>
        <p:origin x="52" y="1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2023/6/14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2023/6/14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62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62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rive.google.com/file/d/18yw68HN2QphzXEr55cvc6rDYgBZFLe_b/view?usp=sharing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HLIThxP0Yc?t=26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Left-Original-image-Right-Perspective-transform_fig5_326812327" TargetMode="External"/><Relationship Id="rId13" Type="http://schemas.openxmlformats.org/officeDocument/2006/relationships/hyperlink" Target="https://stackoverflow.com/questions/55496402/detecting-tennis-court-lines-intercepts" TargetMode="External"/><Relationship Id="rId3" Type="http://schemas.openxmlformats.org/officeDocument/2006/relationships/hyperlink" Target="https://www.youtube.com/watch?v=3iqRhbXBVRE" TargetMode="External"/><Relationship Id="rId7" Type="http://schemas.openxmlformats.org/officeDocument/2006/relationships/hyperlink" Target="https://pyimagesearch.com/2015/09/14/ball-tracking-with-opencv/" TargetMode="External"/><Relationship Id="rId12" Type="http://schemas.openxmlformats.org/officeDocument/2006/relationships/hyperlink" Target="https://zhuanlan.zhihu.com/p/599615858" TargetMode="External"/><Relationship Id="rId2" Type="http://schemas.openxmlformats.org/officeDocument/2006/relationships/hyperlink" Target="https://www.youtube.com/watch?v=m3dTHKWTyWc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sbcnet.com.tw/monthly_pub/data/475/02%E5%B0%88%E9%A1%8C%E5%A0%B1%E5%B0%8E/01%E6%B7%BA%E8%AB%87%E7%B0%A1%E5%96%AE%E5%8D%A1%E7%88%BE%E6%9B%BC%E6%BF%BE%E6%B3%A2%E5%99%A8.pdf" TargetMode="External"/><Relationship Id="rId11" Type="http://schemas.openxmlformats.org/officeDocument/2006/relationships/hyperlink" Target="https://blog.csdn.net/qq_36926037/article/details/107321176" TargetMode="External"/><Relationship Id="rId5" Type="http://schemas.openxmlformats.org/officeDocument/2006/relationships/hyperlink" Target="https://www.youtube.com/watch?v=oY4DXtzlZ-k" TargetMode="External"/><Relationship Id="rId15" Type="http://schemas.openxmlformats.org/officeDocument/2006/relationships/hyperlink" Target="https://zhuanlan.zhihu.com/p/593204605/" TargetMode="External"/><Relationship Id="rId10" Type="http://schemas.openxmlformats.org/officeDocument/2006/relationships/hyperlink" Target="https://www.youtube.com/watch?v=OXILkkXXY8A" TargetMode="External"/><Relationship Id="rId4" Type="http://schemas.openxmlformats.org/officeDocument/2006/relationships/hyperlink" Target="https://www.youtube.com/watch?v=MxwVwCuBEDA" TargetMode="External"/><Relationship Id="rId9" Type="http://schemas.openxmlformats.org/officeDocument/2006/relationships/hyperlink" Target="https://ithelp.ithome.com.tw/articles/10205429" TargetMode="External"/><Relationship Id="rId14" Type="http://schemas.openxmlformats.org/officeDocument/2006/relationships/hyperlink" Target="https://buzzorange.com/techorange/2020/04/27/google-berkeley-360-3d-photos/#:~:text=NeRF%20%E5%88%86%E5%88%A5%E8%88%87%20SRN%E3%80%81LLFF%20%E5%92%8C%20Neural%20Volumes%20%E4%B8%89%E5%80%8B%E6%96%B9%E6%B3%95%E7%9A%84%E6%95%88%E6%9E%9C%E6%AF%94%E8%BC%8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zh-TW" altLang="en-US" sz="5600" b="0" dirty="0"/>
              <a:t>期末報告</a:t>
            </a:r>
            <a:r>
              <a:rPr lang="en-US" altLang="zh-TW" sz="5600" b="0" dirty="0"/>
              <a:t>-</a:t>
            </a:r>
            <a:r>
              <a:rPr lang="zh-TW" altLang="en-US" sz="5600" b="0" dirty="0"/>
              <a:t>網球球賽判決輔助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</a:t>
            </a:r>
            <a:endParaRPr lang="en-US" altLang="zh-TW" dirty="0"/>
          </a:p>
          <a:p>
            <a:pPr algn="l"/>
            <a:r>
              <a:rPr lang="zh-TW" altLang="en-US" dirty="0"/>
              <a:t>目前成員：吳東穎、張程偉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2023/4/24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952605" y="1633711"/>
            <a:ext cx="4032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卡爾曼濾波器時間更新</a:t>
            </a:r>
            <a:r>
              <a:rPr lang="en-US" altLang="zh-TW" dirty="0"/>
              <a:t>(</a:t>
            </a:r>
            <a:r>
              <a:rPr lang="zh-TW" altLang="en-US" dirty="0"/>
              <a:t>預測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利用系統的上一狀態，來預測下一系統的狀態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76" y="2514882"/>
            <a:ext cx="2167942" cy="488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022861"/>
            <a:ext cx="1816922" cy="411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2" y="1633711"/>
            <a:ext cx="6776856" cy="38784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52605" y="4154222"/>
            <a:ext cx="32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卡爾曼濾波器量測更新</a:t>
            </a:r>
            <a:r>
              <a:rPr lang="en-US" altLang="zh-TW" dirty="0"/>
              <a:t>(</a:t>
            </a:r>
            <a:r>
              <a:rPr lang="zh-TW" altLang="en-US" dirty="0"/>
              <a:t>校正</a:t>
            </a:r>
            <a:r>
              <a:rPr lang="en-US" altLang="zh-TW" dirty="0"/>
              <a:t>):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954" y="4522224"/>
            <a:ext cx="2392471" cy="3903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954" y="4836513"/>
            <a:ext cx="2391760" cy="501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121" y="5302333"/>
            <a:ext cx="1664004" cy="4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視角轉換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75738" y="5699534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2-1</a:t>
            </a:r>
            <a:r>
              <a:rPr lang="zh-TW" altLang="en-US" dirty="0">
                <a:ea typeface="標楷體" panose="03000509000000000000" pitchFamily="65" charset="-120"/>
              </a:rPr>
              <a:t>、界線、參考點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16764" y="1583823"/>
            <a:ext cx="3943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場地數據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個參考點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6" name="Picture 2" descr="運動規則：網球篇（簡易版） | JIBAO - 洞悉教材的趨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33" y="1230283"/>
            <a:ext cx="3267790" cy="50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5268964" y="4954386"/>
            <a:ext cx="108065" cy="13300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53841" y="4954386"/>
            <a:ext cx="108065" cy="1330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27456" y="6010048"/>
            <a:ext cx="108065" cy="133004"/>
          </a:xfrm>
          <a:prstGeom prst="ellipse">
            <a:avLst/>
          </a:prstGeom>
          <a:solidFill>
            <a:srgbClr val="975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979533" y="6002364"/>
            <a:ext cx="108065" cy="133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53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/>
              <a:t>ver.1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394874" y="1264703"/>
            <a:ext cx="10212043" cy="4745500"/>
            <a:chOff x="1413535" y="1320687"/>
            <a:chExt cx="10212043" cy="47455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99A4C78-1C8C-3EB1-7C18-02DC6B31D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704" y="1320687"/>
              <a:ext cx="9078592" cy="4658375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012271" y="3574476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[0:3]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cxnSp>
          <p:nvCxnSpPr>
            <p:cNvPr id="11" name="肘形接點 10"/>
            <p:cNvCxnSpPr/>
            <p:nvPr/>
          </p:nvCxnSpPr>
          <p:spPr>
            <a:xfrm rot="10800000">
              <a:off x="3734357" y="3555746"/>
              <a:ext cx="4723286" cy="2510441"/>
            </a:xfrm>
            <a:prstGeom prst="bentConnector3">
              <a:avLst>
                <a:gd name="adj1" fmla="val 10772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/>
            <p:nvPr/>
          </p:nvCxnSpPr>
          <p:spPr>
            <a:xfrm>
              <a:off x="7182196" y="5737572"/>
              <a:ext cx="1229823" cy="325505"/>
            </a:xfrm>
            <a:prstGeom prst="bentConnector3">
              <a:avLst>
                <a:gd name="adj1" fmla="val 2243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2427996" y="3378055"/>
              <a:ext cx="45719" cy="53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202394" y="3041197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461803" y="1389968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903987" y="2776075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666153" y="3413871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645014" y="4469617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191313" y="4952989"/>
              <a:ext cx="521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int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096000" y="4771411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9307368" y="5460573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(</a:t>
              </a:r>
              <a:r>
                <a:rPr lang="en-US" altLang="zh-TW" sz="1200" dirty="0" err="1">
                  <a:ea typeface="標楷體" panose="03000509000000000000" pitchFamily="65" charset="-120"/>
                </a:rPr>
                <a:t>numpy.array</a:t>
              </a:r>
              <a:r>
                <a:rPr lang="en-US" altLang="zh-TW" sz="1200" dirty="0">
                  <a:ea typeface="標楷體" panose="03000509000000000000" pitchFamily="65" charset="-120"/>
                </a:rPr>
                <a:t>)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805273" y="5486749"/>
              <a:ext cx="1180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抓人物輪廓</a:t>
              </a:r>
              <a:endPara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、算人數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915208" y="5487986"/>
              <a:ext cx="1543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依人數劃分界線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628990" y="1943689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取得球體像素座標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405302" y="3426612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ea typeface="標楷體" panose="03000509000000000000" pitchFamily="65" charset="-120"/>
                </a:rPr>
                <a:t>取得真實世界座標</a:t>
              </a:r>
            </a:p>
          </p:txBody>
        </p:sp>
        <p:cxnSp>
          <p:nvCxnSpPr>
            <p:cNvPr id="26" name="肘形接點 25"/>
            <p:cNvCxnSpPr/>
            <p:nvPr/>
          </p:nvCxnSpPr>
          <p:spPr>
            <a:xfrm rot="10800000" flipV="1">
              <a:off x="5978342" y="2348594"/>
              <a:ext cx="2880758" cy="425348"/>
            </a:xfrm>
            <a:prstGeom prst="bentConnector3">
              <a:avLst>
                <a:gd name="adj1" fmla="val 11521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8846994" y="1931996"/>
              <a:ext cx="12106" cy="153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5419313" y="3427840"/>
              <a:ext cx="322767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315730" y="5192417"/>
              <a:ext cx="1202405" cy="5936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Harris</a:t>
              </a:r>
              <a:endParaRPr lang="zh-TW" altLang="en-US" sz="16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8334363" y="5524475"/>
              <a:ext cx="1428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程式繪製角點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345007" y="1931996"/>
              <a:ext cx="1980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ea typeface="標楷體" panose="03000509000000000000" pitchFamily="65" charset="-120"/>
                </a:rPr>
                <a:t>取前後景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842484" y="3227553"/>
              <a:ext cx="105178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ea typeface="標楷體" panose="03000509000000000000" pitchFamily="65" charset="-120"/>
                </a:rPr>
                <a:t>視角轉換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609377" y="2951530"/>
              <a:ext cx="1980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05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預測、紀錄球體路徑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937911" y="4057577"/>
              <a:ext cx="1980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ea typeface="標楷體" panose="03000509000000000000" pitchFamily="65" charset="-120"/>
                </a:rPr>
                <a:t>:</a:t>
              </a:r>
              <a:r>
                <a:rPr lang="zh-TW" altLang="en-US" sz="1050" dirty="0">
                  <a:ea typeface="標楷體" panose="03000509000000000000" pitchFamily="65" charset="-120"/>
                </a:rPr>
                <a:t>判斷落在界內外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060754" y="3922714"/>
              <a:ext cx="1107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紀錄</a:t>
              </a:r>
              <a:r>
                <a:rPr lang="en-US" altLang="zh-TW" sz="12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bounce</a:t>
              </a:r>
            </a:p>
            <a:p>
              <a:r>
                <a:rPr lang="zh-TW" altLang="en-US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並以藍點標示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207135" y="5048410"/>
              <a:ext cx="507076" cy="230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198905" y="5352494"/>
              <a:ext cx="507076" cy="230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088338" y="5042692"/>
              <a:ext cx="7446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marker1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097113" y="5370447"/>
              <a:ext cx="7446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ea typeface="標楷體" panose="03000509000000000000" pitchFamily="65" charset="-120"/>
                </a:rPr>
                <a:t>marker2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413535" y="3266218"/>
              <a:ext cx="521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>
                  <a:ea typeface="標楷體" panose="03000509000000000000" pitchFamily="65" charset="-120"/>
                </a:rPr>
                <a:t>i</a:t>
              </a:r>
              <a:r>
                <a:rPr lang="en-US" altLang="zh-TW" sz="1200" dirty="0">
                  <a:ea typeface="標楷體" panose="03000509000000000000" pitchFamily="65" charset="-120"/>
                </a:rPr>
                <a:t>_</a:t>
              </a:r>
              <a:endParaRPr lang="zh-TW" altLang="en-US" sz="1200" dirty="0">
                <a:ea typeface="標楷體" panose="03000509000000000000" pitchFamily="65" charset="-120"/>
              </a:endParaRPr>
            </a:p>
          </p:txBody>
        </p:sp>
        <p:cxnSp>
          <p:nvCxnSpPr>
            <p:cNvPr id="41" name="直線單箭頭接點 40"/>
            <p:cNvCxnSpPr/>
            <p:nvPr/>
          </p:nvCxnSpPr>
          <p:spPr>
            <a:xfrm>
              <a:off x="7198905" y="5735998"/>
              <a:ext cx="11168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接點 41"/>
            <p:cNvCxnSpPr/>
            <p:nvPr/>
          </p:nvCxnSpPr>
          <p:spPr>
            <a:xfrm rot="10800000" flipV="1">
              <a:off x="5978342" y="3463830"/>
              <a:ext cx="2880759" cy="587598"/>
            </a:xfrm>
            <a:prstGeom prst="bentConnector3">
              <a:avLst>
                <a:gd name="adj1" fmla="val 10800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90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  <a:r>
              <a:rPr lang="en-US" altLang="zh-TW" dirty="0"/>
              <a:t>ver.2</a:t>
            </a:r>
            <a:endParaRPr lang="zh-TW" altLang="en-US" dirty="0"/>
          </a:p>
        </p:txBody>
      </p:sp>
      <p:sp>
        <p:nvSpPr>
          <p:cNvPr id="7" name="文字方塊 6">
            <a:hlinkClick r:id="rId2"/>
            <a:extLst>
              <a:ext uri="{FF2B5EF4-FFF2-40B4-BE49-F238E27FC236}">
                <a16:creationId xmlns:a16="http://schemas.microsoft.com/office/drawing/2014/main" id="{5F0936E6-6406-43BE-8588-C5DF353E0562}"/>
              </a:ext>
            </a:extLst>
          </p:cNvPr>
          <p:cNvSpPr txBox="1"/>
          <p:nvPr/>
        </p:nvSpPr>
        <p:spPr>
          <a:xfrm>
            <a:off x="997002" y="1209800"/>
            <a:ext cx="926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https://drive.google.com/file/d/18yw68HN2QphzXEr55cvc6rDYgBZFLe_b/view?usp=sharing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56" y="1579132"/>
            <a:ext cx="11525756" cy="48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501"/>
              </p:ext>
            </p:extLst>
          </p:nvPr>
        </p:nvGraphicFramePr>
        <p:xfrm>
          <a:off x="1190027" y="1299088"/>
          <a:ext cx="923592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431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277494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檢測球座標</a:t>
                      </a:r>
                      <a:r>
                        <a:rPr lang="en-US" altLang="zh-TW" dirty="0"/>
                        <a:t>(coordinate)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video_in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網球賽影片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ballX</a:t>
                      </a:r>
                      <a:r>
                        <a:rPr lang="zh-TW" altLang="en-US" dirty="0"/>
                        <a:t> 網球落點水平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ballY</a:t>
                      </a:r>
                      <a:r>
                        <a:rPr lang="zh-TW" altLang="en-US" dirty="0"/>
                        <a:t> 網球落點垂直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網球寬度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網球長度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ball_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網球面積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先以</a:t>
                      </a:r>
                      <a:r>
                        <a:rPr lang="en-US" altLang="zh-TW" dirty="0" err="1"/>
                        <a:t>Mophology</a:t>
                      </a:r>
                      <a:r>
                        <a:rPr lang="zh-TW" altLang="en-US" dirty="0"/>
                        <a:t>、高斯濾波降噪點，利用特徵值找出網球座標並追蹤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5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08133"/>
              </p:ext>
            </p:extLst>
          </p:nvPr>
        </p:nvGraphicFramePr>
        <p:xfrm>
          <a:off x="1190027" y="1299088"/>
          <a:ext cx="9558655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84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573571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視角轉換</a:t>
                      </a:r>
                      <a:r>
                        <a:rPr lang="en-US" altLang="zh-TW" dirty="0"/>
                        <a:t>(Perspective Transformation)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dst_points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轉換後的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99083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transformed_frame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MIN_CONTOUR_AREA #</a:t>
                      </a:r>
                      <a:r>
                        <a:rPr lang="zh-TW" altLang="en-US" dirty="0"/>
                        <a:t>移動物體最小面積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MAX_CONTOUR_AREA #</a:t>
                      </a:r>
                      <a:r>
                        <a:rPr lang="zh-TW" altLang="en-US" dirty="0"/>
                        <a:t>移動物體最大面積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MIN_MOVEMENT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被視為移動物體至少要的距離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 (NumPy array of shape (1080, 555))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fgmask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前後景相減，再以形態學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Mophology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降噪點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依輸入的四個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，將輸入影像轉成俯視圖，且追蹤球體。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C04249-3B28-4CA4-985C-C823E101D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/>
          <a:stretch/>
        </p:blipFill>
        <p:spPr>
          <a:xfrm>
            <a:off x="958795" y="1599249"/>
            <a:ext cx="10468872" cy="48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rd_court_ball">
            <a:hlinkClick r:id="" action="ppaction://media"/>
            <a:extLst>
              <a:ext uri="{FF2B5EF4-FFF2-40B4-BE49-F238E27FC236}">
                <a16:creationId xmlns:a16="http://schemas.microsoft.com/office/drawing/2014/main" id="{6CC9FCD0-082B-466C-0E8A-BD3F014A2A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0143" y="1967282"/>
            <a:ext cx="7552374" cy="443351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1942654" y="1240269"/>
            <a:ext cx="566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Demo:</a:t>
            </a:r>
          </a:p>
          <a:p>
            <a:r>
              <a:rPr lang="en-US" altLang="zh-TW" dirty="0">
                <a:ea typeface="標楷體" panose="03000509000000000000" pitchFamily="65" charset="-120"/>
              </a:rPr>
              <a:t>  </a:t>
            </a:r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6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646"/>
              </p:ext>
            </p:extLst>
          </p:nvPr>
        </p:nvGraphicFramePr>
        <p:xfrm>
          <a:off x="1190028" y="1299088"/>
          <a:ext cx="8128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KalmanFilter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 網球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水平座標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 網球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垂直座標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 網球移動軌跡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F </a:t>
                      </a:r>
                      <a:r>
                        <a:rPr lang="zh-TW" altLang="en-US" dirty="0"/>
                        <a:t>狀態變換矩陣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H</a:t>
                      </a:r>
                      <a:r>
                        <a:rPr lang="zh-TW" altLang="en-US" dirty="0"/>
                        <a:t> 觀測模型矩陣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Q</a:t>
                      </a:r>
                      <a:r>
                        <a:rPr lang="zh-TW" altLang="en-US" dirty="0"/>
                        <a:t> 過程噪聲協方差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R</a:t>
                      </a:r>
                      <a:r>
                        <a:rPr lang="zh-TW" altLang="en-US" dirty="0"/>
                        <a:t> 觀測噪聲協方差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利用卡爾曼濾波器檢測網球位置更新當下軌跡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62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lman_ball">
            <a:hlinkClick r:id="" action="ppaction://media"/>
            <a:extLst>
              <a:ext uri="{FF2B5EF4-FFF2-40B4-BE49-F238E27FC236}">
                <a16:creationId xmlns:a16="http://schemas.microsoft.com/office/drawing/2014/main" id="{8CBBE939-1B12-A77C-E3F8-BCFB232478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1" end="18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177" y="2193366"/>
            <a:ext cx="8292498" cy="4664634"/>
          </a:xfr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57300" y="1275136"/>
            <a:ext cx="10515600" cy="1455459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en-US" altLang="zh-TW" dirty="0" err="1"/>
              <a:t>Kalman</a:t>
            </a:r>
            <a:r>
              <a:rPr lang="zh-TW" altLang="en-US" dirty="0"/>
              <a:t>濾波</a:t>
            </a:r>
            <a:endParaRPr lang="en-US" altLang="zh-TW" dirty="0"/>
          </a:p>
          <a:p>
            <a:pPr lvl="1"/>
            <a:r>
              <a:rPr lang="zh-TW" altLang="en-US" dirty="0"/>
              <a:t>繪製網球軌跡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5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4" y="1668980"/>
            <a:ext cx="9559636" cy="4579796"/>
          </a:xfrm>
        </p:spPr>
        <p:txBody>
          <a:bodyPr>
            <a:normAutofit/>
          </a:bodyPr>
          <a:lstStyle/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</a:p>
          <a:p>
            <a:pPr marL="1200150" lvl="3" indent="-285750"/>
            <a:r>
              <a:rPr lang="zh-TW" altLang="en-US" sz="1800" dirty="0"/>
              <a:t>以室外網球賽為輸入影片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人物辨識排除球僮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功能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以</a:t>
            </a:r>
            <a:r>
              <a:rPr lang="en-US" altLang="zh-TW" sz="1800" dirty="0"/>
              <a:t>watershed</a:t>
            </a:r>
            <a:r>
              <a:rPr lang="zh-TW" altLang="en-US" sz="1800" dirty="0"/>
              <a:t>對</a:t>
            </a:r>
            <a:r>
              <a:rPr lang="en-US" altLang="zh-TW" sz="1800" dirty="0"/>
              <a:t>(</a:t>
            </a:r>
            <a:r>
              <a:rPr lang="zh-TW" altLang="en-US" sz="1800" dirty="0"/>
              <a:t>背景</a:t>
            </a:r>
            <a:r>
              <a:rPr lang="en-US" altLang="zh-TW" sz="1800" dirty="0"/>
              <a:t>)</a:t>
            </a:r>
            <a:r>
              <a:rPr lang="zh-TW" altLang="en-US" sz="1800" dirty="0"/>
              <a:t>球場界內外分割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對球體軌跡追蹤、藍線標記、框綠框框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球場俯視圖</a:t>
            </a:r>
            <a:r>
              <a:rPr lang="en-US" altLang="zh-TW" sz="1800" dirty="0"/>
              <a:t>(</a:t>
            </a:r>
            <a:r>
              <a:rPr lang="zh-TW" altLang="en-US" sz="1800" dirty="0"/>
              <a:t>視角轉換</a:t>
            </a:r>
            <a:r>
              <a:rPr lang="en-US" altLang="zh-TW" sz="1800" dirty="0"/>
              <a:t>)</a:t>
            </a:r>
          </a:p>
          <a:p>
            <a:pPr marL="1200150" lvl="3" indent="-285750"/>
            <a:r>
              <a:rPr lang="zh-TW" altLang="en-US" sz="1800" dirty="0"/>
              <a:t>以紅圈圈標落地點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規格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1280x720 pixels</a:t>
            </a:r>
          </a:p>
          <a:p>
            <a:pPr marL="742950" lvl="2" indent="-285750"/>
            <a:r>
              <a:rPr lang="zh-TW" altLang="en-US" sz="1800" dirty="0"/>
              <a:t>效能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(FPS = 30)</a:t>
            </a:r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外部</a:t>
            </a:r>
            <a:r>
              <a:rPr lang="en-US" altLang="zh-TW" sz="1800" dirty="0"/>
              <a:t>:</a:t>
            </a:r>
            <a:r>
              <a:rPr lang="zh-TW" altLang="en-US" sz="1800" dirty="0"/>
              <a:t> 場地數據、界線參考點</a:t>
            </a:r>
            <a:endParaRPr lang="en-US" altLang="zh-TW" sz="1800" dirty="0"/>
          </a:p>
          <a:p>
            <a:pPr marL="1200150" lvl="3" indent="-285750"/>
            <a:endParaRPr lang="en-US" altLang="zh-TW" sz="1800" dirty="0"/>
          </a:p>
          <a:p>
            <a:pPr marL="742950" lvl="2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65822"/>
              </p:ext>
            </p:extLst>
          </p:nvPr>
        </p:nvGraphicFramePr>
        <p:xfrm>
          <a:off x="1190028" y="1299088"/>
          <a:ext cx="9020772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295584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Bounce(</a:t>
                      </a:r>
                      <a:r>
                        <a:rPr lang="zh-TW" altLang="en-US" b="1" dirty="0"/>
                        <a:t>球落點</a:t>
                      </a:r>
                      <a:r>
                        <a:rPr lang="en-US" altLang="zh-TW" b="1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ballX</a:t>
                      </a:r>
                      <a:r>
                        <a:rPr lang="zh-TW" altLang="en-US" dirty="0"/>
                        <a:t> 網球水平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ballY</a:t>
                      </a:r>
                      <a:r>
                        <a:rPr lang="zh-TW" altLang="en-US" dirty="0"/>
                        <a:t> 網球垂直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bounceX</a:t>
                      </a:r>
                      <a:r>
                        <a:rPr lang="zh-TW" altLang="en-US" dirty="0"/>
                        <a:t> 網球落點水平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bounceY</a:t>
                      </a:r>
                      <a:r>
                        <a:rPr lang="zh-TW" altLang="en-US" dirty="0"/>
                        <a:t> 網球落點垂直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/>
                        <a:t>FPS </a:t>
                      </a:r>
                      <a:r>
                        <a:rPr lang="zh-TW" altLang="en-US" dirty="0"/>
                        <a:t>幀數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float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 err="1"/>
                        <a:t>Pixel_to_distance</a:t>
                      </a:r>
                      <a:r>
                        <a:rPr lang="zh-TW" altLang="en-US" dirty="0"/>
                        <a:t> 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floaat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 err="1"/>
                        <a:t>Ball_speed</a:t>
                      </a:r>
                      <a:r>
                        <a:rPr lang="zh-TW" altLang="en-US" dirty="0"/>
                        <a:t> 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推算真實世界的球速，球速最低時標記真實世界位置、框紅色圈圈。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3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52171" y="1263425"/>
            <a:ext cx="10515600" cy="600825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zh-TW" altLang="en-US" dirty="0"/>
              <a:t>網球落點繪製、列出座標</a:t>
            </a:r>
            <a:endParaRPr lang="en-US" altLang="zh-TW" dirty="0"/>
          </a:p>
        </p:txBody>
      </p:sp>
      <p:pic>
        <p:nvPicPr>
          <p:cNvPr id="6" name="bird_bounce">
            <a:hlinkClick r:id="" action="ppaction://media"/>
            <a:extLst>
              <a:ext uri="{FF2B5EF4-FFF2-40B4-BE49-F238E27FC236}">
                <a16:creationId xmlns:a16="http://schemas.microsoft.com/office/drawing/2014/main" id="{0434E7C4-9621-1B26-54BB-ED6CEAA0173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0698" y="1911526"/>
            <a:ext cx="6146800" cy="4946474"/>
          </a:xfrm>
        </p:spPr>
      </p:pic>
    </p:spTree>
    <p:extLst>
      <p:ext uri="{BB962C8B-B14F-4D97-AF65-F5344CB8AC3E}">
        <p14:creationId xmlns:p14="http://schemas.microsoft.com/office/powerpoint/2010/main" val="22806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0650"/>
              </p:ext>
            </p:extLst>
          </p:nvPr>
        </p:nvGraphicFramePr>
        <p:xfrm>
          <a:off x="1134044" y="1134887"/>
          <a:ext cx="10417254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087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8206167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人物辨識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player_boxes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prev_keypoints</a:t>
                      </a:r>
                      <a:r>
                        <a:rPr lang="en-US" altLang="zh-TW" dirty="0"/>
                        <a:t>  #</a:t>
                      </a:r>
                      <a:r>
                        <a:rPr lang="zh-TW" altLang="en-US" dirty="0"/>
                        <a:t>上一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next_keypoints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下一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                        #4</a:t>
                      </a:r>
                      <a:r>
                        <a:rPr lang="zh-TW" altLang="en-US" dirty="0"/>
                        <a:t>個都</a:t>
                      </a:r>
                      <a:r>
                        <a:rPr lang="en-US" altLang="zh-TW" dirty="0"/>
                        <a:t>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boxes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combined_boxes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dict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lk_params</a:t>
                      </a:r>
                      <a:r>
                        <a:rPr lang="en-US" altLang="zh-TW" dirty="0"/>
                        <a:t> #LK</a:t>
                      </a:r>
                      <a:r>
                        <a:rPr lang="zh-TW" altLang="en-US" dirty="0"/>
                        <a:t>光流法的參數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winSize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#search window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的尺寸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maxLevel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#LK</a:t>
                      </a:r>
                      <a:r>
                        <a:rPr lang="zh-TW" altLang="en-US" dirty="0"/>
                        <a:t>光流法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的迭帶次數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將場上的球員框選、計數、編號。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62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y_cou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1815" y="1181432"/>
            <a:ext cx="5388798" cy="567656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D4901D6-7153-73F5-2A26-01F87AE037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78414" y="1356730"/>
            <a:ext cx="10515600" cy="600825"/>
          </a:xfrm>
        </p:spPr>
        <p:txBody>
          <a:bodyPr/>
          <a:lstStyle/>
          <a:p>
            <a:r>
              <a:rPr lang="en-US" altLang="zh-TW" dirty="0"/>
              <a:t>Demo:</a:t>
            </a:r>
          </a:p>
          <a:p>
            <a:pPr lvl="1"/>
            <a:r>
              <a:rPr lang="zh-TW" altLang="en-US" dirty="0"/>
              <a:t>框選球員、給編號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044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03519"/>
              </p:ext>
            </p:extLst>
          </p:nvPr>
        </p:nvGraphicFramePr>
        <p:xfrm>
          <a:off x="1190028" y="1299088"/>
          <a:ext cx="9890348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51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791097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Harris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keypoints_out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nearby_keypoints</a:t>
                      </a:r>
                      <a:r>
                        <a:rPr lang="en-US" altLang="zh-TW" dirty="0"/>
                        <a:t> #court_center_keypoints[0]</a:t>
                      </a:r>
                      <a:r>
                        <a:rPr lang="zh-TW" altLang="en-US" dirty="0"/>
                        <a:t>左右兩側的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[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bottom_keypoints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en-US" altLang="zh-TW" dirty="0"/>
                        <a:t>court_center_keypoints[1]</a:t>
                      </a:r>
                      <a:r>
                        <a:rPr lang="zh-TW" altLang="en-US" dirty="0"/>
                        <a:t>左右兩側</a:t>
                      </a:r>
                      <a:r>
                        <a:rPr lang="zh-TW" altLang="en-US"/>
                        <a:t>的</a:t>
                      </a:r>
                      <a:r>
                        <a:rPr lang="en-US" altLang="zh-TW"/>
                        <a:t>keypoint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boundaries #</a:t>
                      </a:r>
                      <a:r>
                        <a:rPr lang="zh-TW" altLang="en-US" dirty="0"/>
                        <a:t>顏色的雙閥值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contours #Harris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morphology </a:t>
                      </a:r>
                      <a:r>
                        <a:rPr lang="zh-TW" altLang="en-US" dirty="0"/>
                        <a:t>降噪的結果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整張圖的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court_center_keypoints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影像中心的三個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lock_count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根據上數的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數值，鎖定追蹤的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keypoint</a:t>
                      </a:r>
                      <a:endParaRPr lang="zh-TW" altLang="zh-TW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數、</a:t>
                      </a:r>
                      <a:r>
                        <a:rPr lang="zh-TW" altLang="en-US" dirty="0"/>
                        <a:t>動靜點、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的像素座標，篩選出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輸出給視角轉換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56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8C0E83-A269-4C1C-B535-91547159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1466481"/>
            <a:ext cx="5829300" cy="4457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9EE985-00FC-4EAB-813D-4A27ABD1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" y="2373064"/>
            <a:ext cx="3820992" cy="28220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A774A4-86ED-4CB3-B6B5-F26D82F26E8F}"/>
              </a:ext>
            </a:extLst>
          </p:cNvPr>
          <p:cNvSpPr txBox="1"/>
          <p:nvPr/>
        </p:nvSpPr>
        <p:spPr>
          <a:xfrm>
            <a:off x="2142824" y="13865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Harris(</a:t>
            </a:r>
            <a:r>
              <a:rPr lang="zh-TW" altLang="en-US" dirty="0">
                <a:ea typeface="標楷體" panose="03000509000000000000" pitchFamily="65" charset="-120"/>
              </a:rPr>
              <a:t>全圖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021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4_Harris_ROI">
            <a:hlinkClick r:id="" action="ppaction://media"/>
            <a:extLst>
              <a:ext uri="{FF2B5EF4-FFF2-40B4-BE49-F238E27FC236}">
                <a16:creationId xmlns:a16="http://schemas.microsoft.com/office/drawing/2014/main" id="{9D236E33-C541-433C-9702-59FA477A6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0984" b="27593"/>
          <a:stretch/>
        </p:blipFill>
        <p:spPr>
          <a:xfrm>
            <a:off x="5460853" y="2054501"/>
            <a:ext cx="5609602" cy="33104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9AB67-7034-4E94-BB77-27CA6466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8" y="2293650"/>
            <a:ext cx="4729262" cy="26955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18896" y="1408170"/>
            <a:ext cx="753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法一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+ ROI( select with mouse 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1466835" y="1361316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法二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(Harris)+ </a:t>
            </a:r>
            <a:r>
              <a:rPr lang="en-US" altLang="zh-TW" dirty="0" err="1">
                <a:ea typeface="標楷體" panose="03000509000000000000" pitchFamily="65" charset="-120"/>
              </a:rPr>
              <a:t>lock_count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3" name="Harris_scr_point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7778" y="1730648"/>
            <a:ext cx="4848434" cy="51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76076"/>
              </p:ext>
            </p:extLst>
          </p:nvPr>
        </p:nvGraphicFramePr>
        <p:xfrm>
          <a:off x="1190028" y="1299088"/>
          <a:ext cx="8128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watershed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/>
                        <a:t>uint8</a:t>
                      </a:r>
                      <a:r>
                        <a:rPr lang="zh-TW" altLang="en-US" dirty="0"/>
                        <a:t> 名稱：人數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說明：判斷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人或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人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marker1</a:t>
                      </a:r>
                      <a:r>
                        <a:rPr lang="zh-TW" altLang="en-US" dirty="0"/>
                        <a:t>說明：界內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marker2</a:t>
                      </a:r>
                      <a:r>
                        <a:rPr lang="zh-TW" altLang="en-US" dirty="0"/>
                        <a:t>說明：界外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sure_bg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說明：已確定的前景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find_bg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說明：要尋找的前景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依據球場上人數判斷界線，再與球落點整合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  <p:sp>
        <p:nvSpPr>
          <p:cNvPr id="7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分水嶺演算法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手動繪製注水點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AFA1EC-591C-4B56-81AE-2CC7890D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570674"/>
            <a:ext cx="5800235" cy="44354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29E7C9-1F63-4E31-8B0A-CFA4A857B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6" y="2650607"/>
            <a:ext cx="4379092" cy="33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8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107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735140" y="2800143"/>
            <a:ext cx="228139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 </a:t>
            </a:r>
            <a:r>
              <a:rPr lang="zh-TW" altLang="en-US" dirty="0">
                <a:ea typeface="標楷體" panose="03000509000000000000" pitchFamily="65" charset="-120"/>
              </a:rPr>
              <a:t>繪製界線</a:t>
            </a: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107" idx="2"/>
            <a:endCxn id="114" idx="0"/>
          </p:cNvCxnSpPr>
          <p:nvPr/>
        </p:nvCxnSpPr>
        <p:spPr>
          <a:xfrm flipH="1">
            <a:off x="1145851" y="3296254"/>
            <a:ext cx="72998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107" idx="2"/>
            <a:endCxn id="113" idx="0"/>
          </p:cNvCxnSpPr>
          <p:nvPr/>
        </p:nvCxnSpPr>
        <p:spPr>
          <a:xfrm>
            <a:off x="1875840" y="3296254"/>
            <a:ext cx="67283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5114312" y="1749003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球賽判決輔助</a:t>
            </a: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 flipH="1">
            <a:off x="1875840" y="2245114"/>
            <a:ext cx="4095497" cy="55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110" idx="2"/>
            <a:endCxn id="133" idx="0"/>
          </p:cNvCxnSpPr>
          <p:nvPr/>
        </p:nvCxnSpPr>
        <p:spPr>
          <a:xfrm flipH="1">
            <a:off x="4882275" y="2245114"/>
            <a:ext cx="1089062" cy="67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904784" y="4029574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14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501956" y="4029574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界內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15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6808742" y="4115649"/>
            <a:ext cx="1416569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抓輪廓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ea typeface="標楷體" panose="03000509000000000000" pitchFamily="65" charset="-120"/>
              </a:rPr>
              <a:t>findcontour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133" idx="2"/>
            <a:endCxn id="131" idx="0"/>
          </p:cNvCxnSpPr>
          <p:nvPr/>
        </p:nvCxnSpPr>
        <p:spPr>
          <a:xfrm flipH="1">
            <a:off x="4017803" y="3411864"/>
            <a:ext cx="864472" cy="1027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110" idx="2"/>
            <a:endCxn id="118" idx="0"/>
          </p:cNvCxnSpPr>
          <p:nvPr/>
        </p:nvCxnSpPr>
        <p:spPr>
          <a:xfrm>
            <a:off x="5971337" y="2245114"/>
            <a:ext cx="1545692" cy="62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6808744" y="2869560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人物辨識</a:t>
            </a:r>
          </a:p>
        </p:txBody>
      </p: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118" idx="2"/>
            <a:endCxn id="115" idx="0"/>
          </p:cNvCxnSpPr>
          <p:nvPr/>
        </p:nvCxnSpPr>
        <p:spPr>
          <a:xfrm flipH="1">
            <a:off x="7517027" y="3365671"/>
            <a:ext cx="2" cy="74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8880947" y="2904703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俯視圖</a:t>
            </a:r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110" idx="2"/>
            <a:endCxn id="120" idx="0"/>
          </p:cNvCxnSpPr>
          <p:nvPr/>
        </p:nvCxnSpPr>
        <p:spPr>
          <a:xfrm>
            <a:off x="5971337" y="2245114"/>
            <a:ext cx="3617895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9588931" y="3400814"/>
            <a:ext cx="301" cy="57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206208" y="5476272"/>
            <a:ext cx="951574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擊球點</a:t>
            </a:r>
          </a:p>
        </p:txBody>
      </p:sp>
      <p:sp>
        <p:nvSpPr>
          <p:cNvPr id="126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281035" y="5478113"/>
            <a:ext cx="96753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球落點</a:t>
            </a:r>
          </a:p>
        </p:txBody>
      </p:sp>
      <p:sp>
        <p:nvSpPr>
          <p:cNvPr id="127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372044" y="5470596"/>
            <a:ext cx="1416569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檢測球座標</a:t>
            </a:r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134" idx="2"/>
            <a:endCxn id="126" idx="0"/>
          </p:cNvCxnSpPr>
          <p:nvPr/>
        </p:nvCxnSpPr>
        <p:spPr>
          <a:xfrm>
            <a:off x="5750976" y="4936305"/>
            <a:ext cx="13827" cy="54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134" idx="2"/>
            <a:endCxn id="125" idx="0"/>
          </p:cNvCxnSpPr>
          <p:nvPr/>
        </p:nvCxnSpPr>
        <p:spPr>
          <a:xfrm flipH="1">
            <a:off x="4681995" y="4936305"/>
            <a:ext cx="1068981" cy="53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134" idx="2"/>
            <a:endCxn id="127" idx="0"/>
          </p:cNvCxnSpPr>
          <p:nvPr/>
        </p:nvCxnSpPr>
        <p:spPr>
          <a:xfrm>
            <a:off x="5750976" y="4936305"/>
            <a:ext cx="1329353" cy="53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373908" y="4439330"/>
            <a:ext cx="1287790" cy="4100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ea typeface="標楷體" panose="03000509000000000000" pitchFamily="65" charset="-120"/>
              </a:rPr>
              <a:t>HSV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>
            <a:off x="4882275" y="3411864"/>
            <a:ext cx="868701" cy="102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025250" y="2915753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球體軌跡</a:t>
            </a:r>
          </a:p>
        </p:txBody>
      </p:sp>
      <p:sp>
        <p:nvSpPr>
          <p:cNvPr id="134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4893951" y="444019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卡爾曼濾波器</a:t>
            </a:r>
          </a:p>
        </p:txBody>
      </p:sp>
      <p:grpSp>
        <p:nvGrpSpPr>
          <p:cNvPr id="135" name="群組 134"/>
          <p:cNvGrpSpPr/>
          <p:nvPr/>
        </p:nvGrpSpPr>
        <p:grpSpPr>
          <a:xfrm>
            <a:off x="9620597" y="4963523"/>
            <a:ext cx="1332591" cy="656168"/>
            <a:chOff x="10232003" y="5080789"/>
            <a:chExt cx="1332591" cy="656168"/>
          </a:xfrm>
        </p:grpSpPr>
        <p:sp>
          <p:nvSpPr>
            <p:cNvPr id="142" name="橢圓 141"/>
            <p:cNvSpPr/>
            <p:nvPr/>
          </p:nvSpPr>
          <p:spPr>
            <a:xfrm>
              <a:off x="10232003" y="5080789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10285791" y="5082891"/>
              <a:ext cx="12250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dirty="0" err="1">
                  <a:ea typeface="標楷體" panose="03000509000000000000" pitchFamily="65" charset="-120"/>
                </a:rPr>
                <a:t>Keypoint</a:t>
              </a:r>
              <a:endParaRPr lang="en-US" altLang="zh-TW" dirty="0"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4</a:t>
              </a:r>
              <a:r>
                <a:rPr lang="zh-TW" altLang="en-US" dirty="0">
                  <a:ea typeface="標楷體" panose="03000509000000000000" pitchFamily="65" charset="-120"/>
                </a:rPr>
                <a:t>個參考點</a:t>
              </a:r>
            </a:p>
          </p:txBody>
        </p:sp>
      </p:grpSp>
      <p:sp>
        <p:nvSpPr>
          <p:cNvPr id="136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8880646" y="3984473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視角轉換</a:t>
            </a:r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8912314" y="4480584"/>
            <a:ext cx="676617" cy="48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136" idx="2"/>
            <a:endCxn id="142" idx="0"/>
          </p:cNvCxnSpPr>
          <p:nvPr/>
        </p:nvCxnSpPr>
        <p:spPr>
          <a:xfrm>
            <a:off x="9588931" y="4480584"/>
            <a:ext cx="697962" cy="48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10735822" y="2914661"/>
            <a:ext cx="879577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ea typeface="標楷體" panose="03000509000000000000" pitchFamily="65" charset="-120"/>
              </a:rPr>
              <a:t>計分</a:t>
            </a:r>
          </a:p>
        </p:txBody>
      </p: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110" idx="2"/>
            <a:endCxn id="139" idx="0"/>
          </p:cNvCxnSpPr>
          <p:nvPr/>
        </p:nvCxnSpPr>
        <p:spPr>
          <a:xfrm>
            <a:off x="5971337" y="2245114"/>
            <a:ext cx="5204274" cy="66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8252585" y="4963523"/>
            <a:ext cx="1287790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ea typeface="標楷體" panose="03000509000000000000" pitchFamily="65" charset="-120"/>
              </a:rPr>
              <a:t>Harris</a:t>
            </a: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角點偵測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F436065-14F1-43F4-98AF-51536DC1ED84}"/>
              </a:ext>
            </a:extLst>
          </p:cNvPr>
          <p:cNvSpPr/>
          <p:nvPr/>
        </p:nvSpPr>
        <p:spPr>
          <a:xfrm>
            <a:off x="1715729" y="1478309"/>
            <a:ext cx="64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.ver1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霍夫演算法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HSV</a:t>
            </a:r>
            <a:r>
              <a:rPr lang="zh-TW" altLang="en-US" dirty="0">
                <a:ea typeface="標楷體" panose="03000509000000000000" pitchFamily="65" charset="-120"/>
              </a:rPr>
              <a:t>圖形遮罩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056922-DFBA-4194-A0FB-DE176D9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92" y="1265638"/>
            <a:ext cx="6380259" cy="4879023"/>
          </a:xfrm>
        </p:spPr>
      </p:pic>
    </p:spTree>
    <p:extLst>
      <p:ext uri="{BB962C8B-B14F-4D97-AF65-F5344CB8AC3E}">
        <p14:creationId xmlns:p14="http://schemas.microsoft.com/office/powerpoint/2010/main" val="161763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- dataset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8" y="1559841"/>
            <a:ext cx="5693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網球賽</a:t>
            </a:r>
            <a:r>
              <a:rPr lang="en-US" altLang="zh-TW" dirty="0">
                <a:ea typeface="標楷體" panose="03000509000000000000" pitchFamily="65" charset="-120"/>
              </a:rPr>
              <a:t>.mp4</a:t>
            </a:r>
            <a:r>
              <a:rPr lang="zh-TW" altLang="en-US" dirty="0">
                <a:ea typeface="標楷體" panose="03000509000000000000" pitchFamily="65" charset="-120"/>
              </a:rPr>
              <a:t>來源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法網球賽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紅土場地</a:t>
            </a:r>
            <a:r>
              <a:rPr lang="en-US" altLang="zh-TW" b="1" dirty="0"/>
              <a:t>	</a:t>
            </a:r>
            <a:r>
              <a:rPr lang="en-US" altLang="zh-TW" b="1" dirty="0">
                <a:hlinkClick r:id="rId3"/>
              </a:rPr>
              <a:t>https://youtu.be/6HLIThxP0Yc?t=264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E94AB2-D1D1-4158-8313-EEC187081798}"/>
              </a:ext>
            </a:extLst>
          </p:cNvPr>
          <p:cNvSpPr txBox="1"/>
          <p:nvPr/>
        </p:nvSpPr>
        <p:spPr>
          <a:xfrm>
            <a:off x="1415548" y="3511885"/>
            <a:ext cx="5693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6/21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達成的需求、極限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此系統的特色優點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用多少記憶體</a:t>
            </a:r>
          </a:p>
        </p:txBody>
      </p:sp>
    </p:spTree>
    <p:extLst>
      <p:ext uri="{BB962C8B-B14F-4D97-AF65-F5344CB8AC3E}">
        <p14:creationId xmlns:p14="http://schemas.microsoft.com/office/powerpoint/2010/main" val="96323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6387" y="1238850"/>
            <a:ext cx="9939225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網球賽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>
                <a:hlinkClick r:id="rId2"/>
              </a:rPr>
              <a:t>https://www.youtube.com/watch?v=m3dTHKWTyWc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 err="1"/>
              <a:t>Kalman</a:t>
            </a:r>
            <a:r>
              <a:rPr lang="en-US" altLang="zh-TW" b="1" dirty="0"/>
              <a:t> filter: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(estimate)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https://www.youtube.com/watch?v=MxwVwCuBEDA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People: https://www.youtube.com/watch?v=oY4DXtzlZ-k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6"/>
              </a:rPr>
              <a:t>https://www.csbcnet.com.tw/monthly_pub/data/475/02%E5%B0%88%E9%A1%8C%E5%A0%B1%E5%B0%8E/01%E6%B7%BA%E8%AB%87%E7%B0%A1%E5%96%AE%E5%8D%A1%E7%88%BE%E6%9B%BC%E6%BF%BE%E6%B3%A2%E5%99%A8.pdf</a:t>
            </a:r>
            <a:endParaRPr lang="en-US" altLang="zh-TW" dirty="0"/>
          </a:p>
          <a:p>
            <a:r>
              <a:rPr lang="en-US" altLang="zh-TW" dirty="0">
                <a:ea typeface="標楷體" panose="03000509000000000000" pitchFamily="65" charset="-120"/>
              </a:rPr>
              <a:t>HSV: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(track)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https://pyimagesearch.com/2015/09/14/ball-tracking-with-opencv/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2-2: </a:t>
            </a:r>
            <a:r>
              <a:rPr lang="en-US" altLang="zh-TW" dirty="0">
                <a:ea typeface="標楷體" panose="03000509000000000000" pitchFamily="65" charset="-120"/>
                <a:hlinkClick r:id="rId8"/>
              </a:rPr>
              <a:t>https://www.researchgate.net/figure/Left-Original-image-Right-Perspective-transform_fig5_326812327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棋盤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校準相機</a:t>
            </a:r>
            <a:r>
              <a:rPr lang="en-US" altLang="zh-TW" dirty="0"/>
              <a:t>)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  <a:hlinkClick r:id="rId9"/>
              </a:rPr>
              <a:t>https://ithelp.ithome.com.tw/articles/10205429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自動角點偵測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手動定義角點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0"/>
              </a:rPr>
              <a:t>https://www.youtube.com/watch?v=OXILkkXXY8A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1"/>
              </a:rPr>
              <a:t>https://blog.csdn.net/qq_36926037/article/details/107321176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2"/>
              </a:rPr>
              <a:t>https://zhuanlan.zhihu.com/p/599615858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Harris: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3"/>
              </a:rPr>
              <a:t>https://stackoverflow.com/questions/55496402/detecting-tennis-court-lines-intercepts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ORB: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en-US" altLang="zh-TW" dirty="0"/>
              <a:t>//</a:t>
            </a:r>
            <a:r>
              <a:rPr lang="en-US" altLang="zh-TW" dirty="0" err="1"/>
              <a:t>NeRF</a:t>
            </a:r>
            <a:r>
              <a:rPr lang="en-US" altLang="zh-TW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分別與</a:t>
            </a:r>
            <a:r>
              <a:rPr lang="zh-TW" altLang="en-US" dirty="0"/>
              <a:t> </a:t>
            </a:r>
            <a:r>
              <a:rPr lang="en-US" altLang="zh-TW" dirty="0"/>
              <a:t>SRN</a:t>
            </a:r>
            <a:r>
              <a:rPr lang="zh-TW" altLang="en-US" dirty="0"/>
              <a:t>、</a:t>
            </a:r>
            <a:r>
              <a:rPr lang="en-US" altLang="zh-TW" dirty="0"/>
              <a:t>LLFF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/>
              <a:t>Neural Volumes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三個方法的效果比較</a:t>
            </a:r>
            <a:r>
              <a:rPr lang="en-US" altLang="zh-TW" dirty="0"/>
              <a:t>: </a:t>
            </a:r>
            <a:r>
              <a:rPr lang="en-US" altLang="zh-TW" dirty="0">
                <a:hlinkClick r:id="rId14"/>
              </a:rPr>
              <a:t>https://buzzorange.com/techorange/2020/04/27/google-berkeley-360-3d-photos/#:~:text=NeRF%20%E5%88%86%E5%88%A5%E8%88%87%20SRN%E3%80%81LLFF%20%E5%92%8C%20Neural%20Volumes%20%E4%B8%89%E5%80%8B%E6%96%B9%E6%B3%95%E7%9A%84%E6%95%88%E6%9E%9C%E6%AF%94%E8%BC%83</a:t>
            </a:r>
            <a:endParaRPr lang="en-US" altLang="zh-TW" dirty="0"/>
          </a:p>
          <a:p>
            <a:r>
              <a:rPr lang="en-US" altLang="zh-TW" dirty="0"/>
              <a:t>NERF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演算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多張輸入</a:t>
            </a:r>
            <a:r>
              <a:rPr lang="en-US" altLang="zh-TW" dirty="0"/>
              <a:t>):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原理解說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15"/>
              </a:rPr>
              <a:t>https://zhuanlan.zhihu.com/p/593204605/</a:t>
            </a:r>
            <a:endParaRPr lang="zh-TW" altLang="en-US" dirty="0"/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416812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569922" y="2627905"/>
            <a:ext cx="228139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 </a:t>
            </a:r>
            <a:r>
              <a:rPr lang="zh-TW" altLang="en-US" dirty="0">
                <a:ea typeface="標楷體" panose="03000509000000000000" pitchFamily="65" charset="-120"/>
              </a:rPr>
              <a:t>繪製界線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980633" y="3124016"/>
            <a:ext cx="72998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1710622" y="3124016"/>
            <a:ext cx="67283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5011819" y="1576765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球賽判決輔助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1710622" y="2072876"/>
            <a:ext cx="4158222" cy="55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73" idx="0"/>
          </p:cNvCxnSpPr>
          <p:nvPr/>
        </p:nvCxnSpPr>
        <p:spPr>
          <a:xfrm flipH="1">
            <a:off x="4631667" y="2072876"/>
            <a:ext cx="1237177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739566" y="3857336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336738" y="3857336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界內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5858424" y="3652580"/>
            <a:ext cx="1416569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球員方框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52" idx="0"/>
          </p:cNvCxnSpPr>
          <p:nvPr/>
        </p:nvCxnSpPr>
        <p:spPr>
          <a:xfrm flipH="1">
            <a:off x="3800059" y="3228576"/>
            <a:ext cx="831608" cy="103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59" idx="0"/>
          </p:cNvCxnSpPr>
          <p:nvPr/>
        </p:nvCxnSpPr>
        <p:spPr>
          <a:xfrm>
            <a:off x="5868844" y="2072876"/>
            <a:ext cx="1457362" cy="69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6617921" y="2767518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球員辨識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59" idx="2"/>
            <a:endCxn id="36" idx="0"/>
          </p:cNvCxnSpPr>
          <p:nvPr/>
        </p:nvCxnSpPr>
        <p:spPr>
          <a:xfrm flipH="1">
            <a:off x="6566709" y="3263629"/>
            <a:ext cx="759497" cy="38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8832107" y="2732465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視角轉換</a:t>
            </a: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0" idx="0"/>
          </p:cNvCxnSpPr>
          <p:nvPr/>
        </p:nvCxnSpPr>
        <p:spPr>
          <a:xfrm>
            <a:off x="5868844" y="2072876"/>
            <a:ext cx="3671548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0" idx="2"/>
            <a:endCxn id="45" idx="0"/>
          </p:cNvCxnSpPr>
          <p:nvPr/>
        </p:nvCxnSpPr>
        <p:spPr>
          <a:xfrm flipH="1">
            <a:off x="8503650" y="3228576"/>
            <a:ext cx="1036742" cy="129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3434999" y="5660170"/>
            <a:ext cx="951574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擊球點</a:t>
            </a:r>
          </a:p>
        </p:txBody>
      </p:sp>
      <p:sp>
        <p:nvSpPr>
          <p:cNvPr id="40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9489653" y="4450272"/>
            <a:ext cx="1782869" cy="6826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球落點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真實世界座標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1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5907894" y="5650500"/>
            <a:ext cx="1194087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擊球方向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80" idx="2"/>
            <a:endCxn id="40" idx="0"/>
          </p:cNvCxnSpPr>
          <p:nvPr/>
        </p:nvCxnSpPr>
        <p:spPr>
          <a:xfrm>
            <a:off x="9540392" y="3228576"/>
            <a:ext cx="840696" cy="122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74" idx="2"/>
            <a:endCxn id="39" idx="0"/>
          </p:cNvCxnSpPr>
          <p:nvPr/>
        </p:nvCxnSpPr>
        <p:spPr>
          <a:xfrm flipH="1">
            <a:off x="3910786" y="4755782"/>
            <a:ext cx="1577907" cy="90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74" idx="2"/>
            <a:endCxn id="41" idx="0"/>
          </p:cNvCxnSpPr>
          <p:nvPr/>
        </p:nvCxnSpPr>
        <p:spPr>
          <a:xfrm>
            <a:off x="5488693" y="4755782"/>
            <a:ext cx="1016245" cy="89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093756" y="4258807"/>
            <a:ext cx="1412605" cy="4100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檢測球座標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4631667" y="3228576"/>
            <a:ext cx="857026" cy="10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949954" y="2732465"/>
            <a:ext cx="1363426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球體軌跡</a:t>
            </a:r>
          </a:p>
        </p:txBody>
      </p:sp>
      <p:sp>
        <p:nvSpPr>
          <p:cNvPr id="74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4631668" y="4259671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卡爾曼濾波器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8511351" y="5346840"/>
            <a:ext cx="1332591" cy="656168"/>
            <a:chOff x="9756100" y="5125682"/>
            <a:chExt cx="1332591" cy="656168"/>
          </a:xfrm>
        </p:grpSpPr>
        <p:sp>
          <p:nvSpPr>
            <p:cNvPr id="38" name="橢圓 37"/>
            <p:cNvSpPr/>
            <p:nvPr/>
          </p:nvSpPr>
          <p:spPr>
            <a:xfrm>
              <a:off x="9756100" y="5125682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9809888" y="5269100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4</a:t>
              </a:r>
              <a:r>
                <a:rPr lang="zh-TW" altLang="en-US" dirty="0">
                  <a:ea typeface="標楷體" panose="03000509000000000000" pitchFamily="65" charset="-120"/>
                </a:rPr>
                <a:t>個參考點</a:t>
              </a:r>
            </a:p>
          </p:txBody>
        </p:sp>
      </p:grpSp>
      <p:sp>
        <p:nvSpPr>
          <p:cNvPr id="45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940251" y="4520240"/>
            <a:ext cx="1126798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Harris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 flipH="1">
            <a:off x="7739995" y="5016351"/>
            <a:ext cx="763655" cy="3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7073699" y="5326031"/>
            <a:ext cx="1332591" cy="656168"/>
            <a:chOff x="8318448" y="5120193"/>
            <a:chExt cx="1332591" cy="656168"/>
          </a:xfrm>
        </p:grpSpPr>
        <p:sp>
          <p:nvSpPr>
            <p:cNvPr id="50" name="橢圓 49"/>
            <p:cNvSpPr/>
            <p:nvPr/>
          </p:nvSpPr>
          <p:spPr>
            <a:xfrm>
              <a:off x="8318448" y="5120193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0745" y="5263611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ea typeface="標楷體" panose="03000509000000000000" pitchFamily="65" charset="-120"/>
                </a:rPr>
                <a:t>角點偵測</a:t>
              </a:r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38" idx="0"/>
          </p:cNvCxnSpPr>
          <p:nvPr/>
        </p:nvCxnSpPr>
        <p:spPr>
          <a:xfrm>
            <a:off x="8503650" y="5016351"/>
            <a:ext cx="673997" cy="33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44CC452F-758B-4031-BF2F-EDBF76948A40}"/>
              </a:ext>
            </a:extLst>
          </p:cNvPr>
          <p:cNvSpPr/>
          <p:nvPr/>
        </p:nvSpPr>
        <p:spPr>
          <a:xfrm>
            <a:off x="7382458" y="3681076"/>
            <a:ext cx="1416569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算人數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246E01A-FB87-4C76-B106-3DA925004C80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>
            <a:off x="7326206" y="3263629"/>
            <a:ext cx="764537" cy="41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C9156212-35D7-4CE6-BE18-5EE3C43A56C7}"/>
              </a:ext>
            </a:extLst>
          </p:cNvPr>
          <p:cNvCxnSpPr>
            <a:cxnSpLocks/>
            <a:stCxn id="40" idx="2"/>
            <a:endCxn id="69" idx="0"/>
          </p:cNvCxnSpPr>
          <p:nvPr/>
        </p:nvCxnSpPr>
        <p:spPr>
          <a:xfrm>
            <a:off x="10381088" y="5132886"/>
            <a:ext cx="0" cy="22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A9821B3-8397-4379-AA52-D9768DFDA195}"/>
              </a:ext>
            </a:extLst>
          </p:cNvPr>
          <p:cNvGrpSpPr/>
          <p:nvPr/>
        </p:nvGrpSpPr>
        <p:grpSpPr>
          <a:xfrm>
            <a:off x="9956239" y="5354039"/>
            <a:ext cx="849697" cy="579194"/>
            <a:chOff x="10535616" y="5046164"/>
            <a:chExt cx="1332591" cy="656168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B8D72E2-66FA-4126-989B-6D150CC904F2}"/>
                </a:ext>
              </a:extLst>
            </p:cNvPr>
            <p:cNvSpPr/>
            <p:nvPr/>
          </p:nvSpPr>
          <p:spPr>
            <a:xfrm>
              <a:off x="10535616" y="5046164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16B8B83-5553-444B-A1A3-8302DA9748CA}"/>
                </a:ext>
              </a:extLst>
            </p:cNvPr>
            <p:cNvSpPr/>
            <p:nvPr/>
          </p:nvSpPr>
          <p:spPr>
            <a:xfrm>
              <a:off x="10878749" y="518958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ea typeface="標楷體" panose="03000509000000000000" pitchFamily="65" charset="-120"/>
                </a:rPr>
                <a:t>球速</a:t>
              </a:r>
            </a:p>
          </p:txBody>
        </p:sp>
      </p:grpSp>
      <p:sp>
        <p:nvSpPr>
          <p:cNvPr id="89" name="矩形: 圓角 7">
            <a:extLst>
              <a:ext uri="{FF2B5EF4-FFF2-40B4-BE49-F238E27FC236}">
                <a16:creationId xmlns:a16="http://schemas.microsoft.com/office/drawing/2014/main" id="{63D049D5-F35F-4C62-8583-FE723EF50F09}"/>
              </a:ext>
            </a:extLst>
          </p:cNvPr>
          <p:cNvSpPr/>
          <p:nvPr/>
        </p:nvSpPr>
        <p:spPr>
          <a:xfrm>
            <a:off x="10757214" y="2755490"/>
            <a:ext cx="902325" cy="4609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計分</a:t>
            </a: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A96B0735-178A-4AD4-B12A-3B6EFC89AE75}"/>
              </a:ext>
            </a:extLst>
          </p:cNvPr>
          <p:cNvCxnSpPr>
            <a:cxnSpLocks/>
            <a:stCxn id="30" idx="2"/>
            <a:endCxn id="89" idx="0"/>
          </p:cNvCxnSpPr>
          <p:nvPr/>
        </p:nvCxnSpPr>
        <p:spPr>
          <a:xfrm>
            <a:off x="5868844" y="2072876"/>
            <a:ext cx="5339533" cy="68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AF436065-14F1-43F4-98AF-51536DC1ED84}"/>
              </a:ext>
            </a:extLst>
          </p:cNvPr>
          <p:cNvSpPr/>
          <p:nvPr/>
        </p:nvSpPr>
        <p:spPr>
          <a:xfrm>
            <a:off x="1715729" y="1310360"/>
            <a:ext cx="64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.ver2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2" name="矩形: 圓角 42">
            <a:extLst>
              <a:ext uri="{FF2B5EF4-FFF2-40B4-BE49-F238E27FC236}">
                <a16:creationId xmlns:a16="http://schemas.microsoft.com/office/drawing/2014/main" id="{01C17249-0AE1-43C3-8C64-F82FAE904D5F}"/>
              </a:ext>
            </a:extLst>
          </p:cNvPr>
          <p:cNvSpPr/>
          <p:nvPr/>
        </p:nvSpPr>
        <p:spPr>
          <a:xfrm>
            <a:off x="4559173" y="5548402"/>
            <a:ext cx="1249773" cy="6826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球落點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像素座標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39516B60-CD93-4474-92D2-393CCB984F47}"/>
              </a:ext>
            </a:extLst>
          </p:cNvPr>
          <p:cNvCxnSpPr>
            <a:cxnSpLocks/>
            <a:stCxn id="74" idx="2"/>
            <a:endCxn id="122" idx="0"/>
          </p:cNvCxnSpPr>
          <p:nvPr/>
        </p:nvCxnSpPr>
        <p:spPr>
          <a:xfrm flipH="1">
            <a:off x="5184060" y="4755782"/>
            <a:ext cx="304633" cy="79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EBC9AFF-7127-76D5-3C65-49E166E7BC5B}"/>
              </a:ext>
            </a:extLst>
          </p:cNvPr>
          <p:cNvCxnSpPr>
            <a:cxnSpLocks/>
            <a:stCxn id="52" idx="2"/>
            <a:endCxn id="16" idx="0"/>
          </p:cNvCxnSpPr>
          <p:nvPr/>
        </p:nvCxnSpPr>
        <p:spPr>
          <a:xfrm flipH="1">
            <a:off x="3798489" y="4668816"/>
            <a:ext cx="1570" cy="28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32">
            <a:extLst>
              <a:ext uri="{FF2B5EF4-FFF2-40B4-BE49-F238E27FC236}">
                <a16:creationId xmlns:a16="http://schemas.microsoft.com/office/drawing/2014/main" id="{FA6C6B9D-F3E3-600E-E2A0-FC7A89A99EE0}"/>
              </a:ext>
            </a:extLst>
          </p:cNvPr>
          <p:cNvSpPr/>
          <p:nvPr/>
        </p:nvSpPr>
        <p:spPr>
          <a:xfrm>
            <a:off x="3219980" y="4958190"/>
            <a:ext cx="1157018" cy="4100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特征追蹤</a:t>
            </a:r>
          </a:p>
        </p:txBody>
      </p:sp>
    </p:spTree>
    <p:extLst>
      <p:ext uri="{BB962C8B-B14F-4D97-AF65-F5344CB8AC3E}">
        <p14:creationId xmlns:p14="http://schemas.microsoft.com/office/powerpoint/2010/main" val="106624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Harris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1473235" y="119753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特徵值公式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7855295" y="5915957"/>
            <a:ext cx="215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Feature </a:t>
            </a:r>
            <a:r>
              <a:rPr lang="zh-TW" altLang="en-US" dirty="0">
                <a:ea typeface="標楷體" panose="03000509000000000000" pitchFamily="65" charset="-120"/>
              </a:rPr>
              <a:t>分類</a:t>
            </a:r>
          </a:p>
        </p:txBody>
      </p:sp>
      <p:pic>
        <p:nvPicPr>
          <p:cNvPr id="62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64" y="2049296"/>
            <a:ext cx="411480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convert.csdnimg.cn/aHR0cHM6Ly9pbWFnZXMyMDE4LmNuYmxvZ3MuY29tL2Jsb2cvMTMyODI3NC8yMDE4MDgvMTMyODI3NC0yMDE4MDgyMTE4NDc1Mzk5OS0yMTg4NjUyMC5wbmc?x-oss-process=image/format,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3058457"/>
            <a:ext cx="3762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3115007" y="5841272"/>
            <a:ext cx="215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梯度差分布圖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ACF660-40A3-40F0-8C0F-9D1A4657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95" y="1562542"/>
            <a:ext cx="2999829" cy="14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9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Harris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1567449" y="1493392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硬體流程圖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0C7753-F99B-4F0D-BAD6-FF9DA4E0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6" y="1962104"/>
            <a:ext cx="118776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04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65290" y="570786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  <a:r>
              <a:rPr lang="zh-TW" altLang="en-US" dirty="0">
                <a:ea typeface="標楷體" panose="03000509000000000000" pitchFamily="65" charset="-120"/>
              </a:rPr>
              <a:t>、預測路徑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25076" y="154831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預測球體軌跡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86" y="1979740"/>
            <a:ext cx="5316682" cy="3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38200" y="1352369"/>
            <a:ext cx="10417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卡爾曼濾波器是一個</a:t>
            </a:r>
            <a:r>
              <a:rPr lang="zh-TW" altLang="en-US" sz="2400" dirty="0">
                <a:highlight>
                  <a:srgbClr val="00FFFF"/>
                </a:highlight>
              </a:rPr>
              <a:t>最佳化離散式資料的回歸演算法</a:t>
            </a:r>
            <a:r>
              <a:rPr lang="zh-TW" altLang="en-US" sz="2400" dirty="0"/>
              <a:t>，只要獲知上一時刻狀態的估計值以及當前狀態的觀測值，且使用了一連串隨著時間的量測值，雖然這量測值不精準且包含了統計誤差，還是</a:t>
            </a:r>
            <a:r>
              <a:rPr lang="zh-TW" altLang="en-US" sz="2400" dirty="0">
                <a:highlight>
                  <a:srgbClr val="00FFFF"/>
                </a:highlight>
              </a:rPr>
              <a:t>可計算出當前狀態的估計值，而且不需要記錄量測或者估計的歷史資料</a:t>
            </a:r>
            <a:r>
              <a:rPr lang="zh-TW" altLang="en-US" sz="2400" dirty="0"/>
              <a:t>，卡爾曼濾波器卻仍可估計，經過每次的迴歸來讓估計值離動態系統狀態更接近。卡爾曼濾波器和其他濾波器不同之 處，在於它是一種</a:t>
            </a:r>
            <a:r>
              <a:rPr lang="zh-TW" altLang="en-US" sz="2400" dirty="0">
                <a:highlight>
                  <a:srgbClr val="00FFFF"/>
                </a:highlight>
              </a:rPr>
              <a:t>純粹的時域濾波器</a:t>
            </a:r>
            <a:r>
              <a:rPr lang="zh-TW" altLang="en-US" sz="2400" dirty="0"/>
              <a:t>，它不需要像頻域濾波器那樣，需要在頻域時域的轉換。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22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344126-1ADB-A28A-ABAB-9D7BB7F1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5" y="1716599"/>
            <a:ext cx="4907724" cy="36590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18451F-3745-538B-D85B-EDE57F45A88E}"/>
              </a:ext>
            </a:extLst>
          </p:cNvPr>
          <p:cNvSpPr txBox="1"/>
          <p:nvPr/>
        </p:nvSpPr>
        <p:spPr>
          <a:xfrm>
            <a:off x="5729379" y="1279897"/>
            <a:ext cx="5488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卡爾曼濾波模型假設 </a:t>
            </a:r>
            <a:r>
              <a:rPr lang="en-US" altLang="zh-TW" dirty="0"/>
              <a:t>k </a:t>
            </a:r>
            <a:r>
              <a:rPr lang="zh-TW" altLang="en-US" dirty="0"/>
              <a:t>時刻的真實狀態是從</a:t>
            </a:r>
            <a:r>
              <a:rPr lang="en-US" altLang="zh-TW" dirty="0"/>
              <a:t>(K-1)</a:t>
            </a:r>
            <a:r>
              <a:rPr lang="zh-TW" altLang="en-US" dirty="0"/>
              <a:t>時刻的狀態演化而來，符合下 式：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6E6FC6-92C0-8BC9-1902-AF7093B0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21" y="1900411"/>
            <a:ext cx="2664646" cy="52247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729379" y="2422890"/>
            <a:ext cx="5797213" cy="969885"/>
            <a:chOff x="947804" y="1352370"/>
            <a:chExt cx="5248275" cy="80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804" y="1352370"/>
              <a:ext cx="3676650" cy="27622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804" y="1638665"/>
              <a:ext cx="3057525" cy="2571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804" y="1905910"/>
              <a:ext cx="5248275" cy="247650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5729379" y="3886136"/>
            <a:ext cx="6143625" cy="1982837"/>
            <a:chOff x="5729379" y="3886136"/>
            <a:chExt cx="6143625" cy="19828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9379" y="3886136"/>
              <a:ext cx="990600" cy="27622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9379" y="4162361"/>
              <a:ext cx="3619500" cy="25717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669" y="4470459"/>
              <a:ext cx="1210552" cy="265472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9379" y="4765259"/>
              <a:ext cx="6143625" cy="33337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9379" y="5098634"/>
              <a:ext cx="3105150" cy="24765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8429" y="5348025"/>
              <a:ext cx="952500" cy="2381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9379" y="5611798"/>
              <a:ext cx="5467350" cy="257175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05" y="5222459"/>
            <a:ext cx="4838262" cy="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89018</TotalTime>
  <Words>2164</Words>
  <Application>Microsoft Office PowerPoint</Application>
  <PresentationFormat>寬螢幕</PresentationFormat>
  <Paragraphs>288</Paragraphs>
  <Slides>32</Slides>
  <Notes>3</Notes>
  <HiddenSlides>1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標楷體</vt:lpstr>
      <vt:lpstr>Arial</vt:lpstr>
      <vt:lpstr>Calibri</vt:lpstr>
      <vt:lpstr>Times New Roman</vt:lpstr>
      <vt:lpstr>Wingdings</vt:lpstr>
      <vt:lpstr>Office 佈景主題</vt:lpstr>
      <vt:lpstr>嵌入式影像作業 期末報告-網球球賽判決輔助</vt:lpstr>
      <vt:lpstr>需求列表</vt:lpstr>
      <vt:lpstr>系統分析 – breakdown</vt:lpstr>
      <vt:lpstr>系統分析 – breakdown</vt:lpstr>
      <vt:lpstr>系統分析 – Harris</vt:lpstr>
      <vt:lpstr>系統分析 – Harris</vt:lpstr>
      <vt:lpstr>系統分析 – kalman filter </vt:lpstr>
      <vt:lpstr>系統分析 – kalman filter </vt:lpstr>
      <vt:lpstr>系統分析 – kalman filter </vt:lpstr>
      <vt:lpstr>系統分析 – kalman filter </vt:lpstr>
      <vt:lpstr>系統分析 – 視角轉換</vt:lpstr>
      <vt:lpstr>專案架構 – 架構圖ver.1</vt:lpstr>
      <vt:lpstr>專案架構 – 架構圖ver.2</vt:lpstr>
      <vt:lpstr>專案架構 – API</vt:lpstr>
      <vt:lpstr>專案架構 – API</vt:lpstr>
      <vt:lpstr>PowerPoint 簡報</vt:lpstr>
      <vt:lpstr>PowerPoint 簡報</vt:lpstr>
      <vt:lpstr>專案架構 – API</vt:lpstr>
      <vt:lpstr>PowerPoint 簡報</vt:lpstr>
      <vt:lpstr>專案架構 – API</vt:lpstr>
      <vt:lpstr>PowerPoint 簡報</vt:lpstr>
      <vt:lpstr>專案架構 – API</vt:lpstr>
      <vt:lpstr>PowerPoint 簡報</vt:lpstr>
      <vt:lpstr>專案架構 – API</vt:lpstr>
      <vt:lpstr>PowerPoint 簡報</vt:lpstr>
      <vt:lpstr>PowerPoint 簡報</vt:lpstr>
      <vt:lpstr>PowerPoint 簡報</vt:lpstr>
      <vt:lpstr>專案架構 – API</vt:lpstr>
      <vt:lpstr>PowerPoint 簡報</vt:lpstr>
      <vt:lpstr>PowerPoint 簡報</vt:lpstr>
      <vt:lpstr>成果展示 - dataset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4432</cp:revision>
  <dcterms:created xsi:type="dcterms:W3CDTF">2019-03-11T13:47:46Z</dcterms:created>
  <dcterms:modified xsi:type="dcterms:W3CDTF">2023-06-14T11:45:19Z</dcterms:modified>
</cp:coreProperties>
</file>